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2"/>
  </p:notesMasterIdLst>
  <p:sldIdLst>
    <p:sldId id="256" r:id="rId2"/>
    <p:sldId id="265" r:id="rId3"/>
    <p:sldId id="258" r:id="rId4"/>
    <p:sldId id="268" r:id="rId5"/>
    <p:sldId id="267" r:id="rId6"/>
    <p:sldId id="269" r:id="rId7"/>
    <p:sldId id="270" r:id="rId8"/>
    <p:sldId id="261" r:id="rId9"/>
    <p:sldId id="263" r:id="rId10"/>
    <p:sldId id="25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854"/>
    <p:restoredTop sz="92789"/>
  </p:normalViewPr>
  <p:slideViewPr>
    <p:cSldViewPr snapToGrid="0" snapToObjects="1">
      <p:cViewPr varScale="1">
        <p:scale>
          <a:sx n="118" d="100"/>
          <a:sy n="118" d="100"/>
        </p:scale>
        <p:origin x="125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tiff>
</file>

<file path=ppt/media/image3.tiff>
</file>

<file path=ppt/media/image4.gif>
</file>

<file path=ppt/media/image4.png>
</file>

<file path=ppt/media/image5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09489B-9D66-A042-8C57-4C6826F486F2}" type="datetimeFigureOut">
              <a:rPr lang="en-US" smtClean="0"/>
              <a:t>3/4/21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67452-D27A-A34C-BCB7-E606BD6FE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472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67452-D27A-A34C-BCB7-E606BD6FE9D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819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67452-D27A-A34C-BCB7-E606BD6FE9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075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[NOTE] Will remove photo at a later time because of Title 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67452-D27A-A34C-BCB7-E606BD6FE9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6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67452-D27A-A34C-BCB7-E606BD6FE9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10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Binary Tree</a:t>
            </a:r>
          </a:p>
          <a:p>
            <a:r>
              <a:rPr lang="en-US" dirty="0"/>
              <a:t>Every node other than the leaves has two children.</a:t>
            </a:r>
          </a:p>
          <a:p>
            <a:endParaRPr lang="en-US" dirty="0"/>
          </a:p>
          <a:p>
            <a:r>
              <a:rPr lang="en-US" dirty="0"/>
              <a:t>Complete Binary Tree</a:t>
            </a:r>
          </a:p>
          <a:p>
            <a:r>
              <a:rPr lang="en-US" dirty="0"/>
              <a:t>Every level, except possibly the last, is completely filled, and all nodes are as far left as possible.</a:t>
            </a:r>
          </a:p>
          <a:p>
            <a:endParaRPr lang="en-US" dirty="0"/>
          </a:p>
          <a:p>
            <a:r>
              <a:rPr lang="en-US" dirty="0"/>
              <a:t>Skewed Binary Tree</a:t>
            </a:r>
          </a:p>
          <a:p>
            <a:r>
              <a:rPr lang="en-US" dirty="0"/>
              <a:t>All nodes have either one child or no child</a:t>
            </a:r>
          </a:p>
          <a:p>
            <a:endParaRPr lang="en-US" dirty="0"/>
          </a:p>
          <a:p>
            <a:r>
              <a:rPr lang="en-US" dirty="0"/>
              <a:t>Extended Binary Tree</a:t>
            </a:r>
          </a:p>
          <a:p>
            <a:r>
              <a:rPr lang="en-US" dirty="0"/>
              <a:t>Basically a binary tree where external nodes are added. Replace all the null pointers with external nodes (Turns it into a complete binary tree)</a:t>
            </a:r>
          </a:p>
          <a:p>
            <a:endParaRPr lang="en-US" dirty="0"/>
          </a:p>
          <a:p>
            <a:r>
              <a:rPr lang="en-US" dirty="0"/>
              <a:t>Balanced Binary Tree</a:t>
            </a:r>
          </a:p>
          <a:p>
            <a:r>
              <a:rPr lang="en-US" dirty="0"/>
              <a:t>Left and right subtrees of every node differ in height by no more than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67452-D27A-A34C-BCB7-E606BD6FE9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3648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GIF from </a:t>
            </a:r>
            <a:r>
              <a:rPr lang="en-US" dirty="0" err="1"/>
              <a:t>www.mathwarehouse.com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67452-D27A-A34C-BCB7-E606BD6FE9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82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GIF from </a:t>
            </a:r>
            <a:r>
              <a:rPr lang="en-US" dirty="0" err="1"/>
              <a:t>www.mathwarehouse.com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67452-D27A-A34C-BCB7-E606BD6FE9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795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Preorder:	I	L	R</a:t>
            </a:r>
          </a:p>
          <a:p>
            <a:r>
              <a:rPr lang="en-US" dirty="0" err="1"/>
              <a:t>Inorder</a:t>
            </a:r>
            <a:r>
              <a:rPr lang="en-US" dirty="0"/>
              <a:t>:	L	I	R</a:t>
            </a:r>
          </a:p>
          <a:p>
            <a:r>
              <a:rPr lang="en-US" dirty="0" err="1"/>
              <a:t>PostOrder</a:t>
            </a:r>
            <a:r>
              <a:rPr lang="en-US" dirty="0"/>
              <a:t>:	L 	R	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67452-D27A-A34C-BCB7-E606BD6FE9D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7880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Referred to as digital search tree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Similar to tree data structure</a:t>
            </a:r>
          </a:p>
          <a:p>
            <a:pPr marL="171450" indent="-171450">
              <a:buFontTx/>
              <a:buChar char="-"/>
            </a:pPr>
            <a:r>
              <a:rPr lang="en-US" dirty="0"/>
              <a:t>talk about what it is, definition of a </a:t>
            </a:r>
            <a:r>
              <a:rPr lang="en-US" dirty="0" err="1"/>
              <a:t>trie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Ordered tree data structure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Each node stores the entire alphabet that we’re using (26 if English alphabet, 256 for ascii) &lt;- @</a:t>
            </a:r>
            <a:r>
              <a:rPr lang="en-US" dirty="0" err="1"/>
              <a:t>tim</a:t>
            </a:r>
            <a:r>
              <a:rPr lang="en-US" dirty="0"/>
              <a:t>, double check this para mi 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All descendants/children of a node have a common prefix, we can add a picture to this slide that is an example of this, shore VS. shell</a:t>
            </a:r>
          </a:p>
          <a:p>
            <a:pPr marL="171450" indent="-171450">
              <a:buFontTx/>
              <a:buChar char="-"/>
            </a:pPr>
            <a:r>
              <a:rPr lang="en-US" dirty="0"/>
              <a:t>Think of it as looking up a word in a dictionary, analogy here!!! Nail that understanding into the kiddies</a:t>
            </a:r>
          </a:p>
          <a:p>
            <a:pPr marL="171450" indent="-171450">
              <a:buFontTx/>
              <a:buChar char="-"/>
            </a:pPr>
            <a:r>
              <a:rPr lang="en-US" dirty="0"/>
              <a:t>Applications/uses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Searching, retrieving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Autocomplete dictionary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Insert/search is O(word length)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67452-D27A-A34C-BCB7-E606BD6FE9D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274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A0929BC5-EC8E-D84B-ACF0-02D9266DAC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5" r="-1" b="50213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801C54-F1C3-6F48-AA7E-005007CC8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noFill/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Trees and Tries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4ADD1-0A4A-AE45-87BB-028AB1005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Prof. Darrell Long</a:t>
            </a:r>
          </a:p>
          <a:p>
            <a:r>
              <a:rPr lang="en-US" dirty="0">
                <a:solidFill>
                  <a:schemeClr val="tx1"/>
                </a:solidFill>
              </a:rPr>
              <a:t>CSE 13s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DD3512-997C-6F4B-B537-811AD1912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88CA5E-9E29-F64C-B8BC-907931BC5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AF306-36B3-E74B-8E0F-ADF797B6B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1185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0C3B9-8085-F145-9BD5-A2212F2A1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A45FE-A234-7A45-8956-E7E4DE6CA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 referred to as a digital search tree, similar to a tree data structure</a:t>
            </a:r>
          </a:p>
          <a:p>
            <a:r>
              <a:rPr lang="en-US" dirty="0"/>
              <a:t>An ordered tree data structure </a:t>
            </a:r>
          </a:p>
          <a:p>
            <a:r>
              <a:rPr lang="en-US" dirty="0"/>
              <a:t>Similar to a tree data structure, but nodes store the entire alphabet</a:t>
            </a:r>
          </a:p>
          <a:p>
            <a:r>
              <a:rPr lang="en-US" dirty="0"/>
              <a:t>Words are retrieved/found by traversing down a branch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B0FE3-A196-1E43-8DC8-7245D8D5D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613F4-36B1-8040-BD18-478FA6D80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1EB9E-B0E8-D348-8439-43DCE8A1F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846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00B04-7CFD-B741-AACB-509AB583D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930" y="408881"/>
            <a:ext cx="4979764" cy="1188720"/>
          </a:xfrm>
        </p:spPr>
        <p:txBody>
          <a:bodyPr/>
          <a:lstStyle/>
          <a:p>
            <a:r>
              <a:rPr lang="en-US" dirty="0"/>
              <a:t>What’s a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F164C-F6D4-9948-96F5-6635421E2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930" y="1753496"/>
            <a:ext cx="4979764" cy="446442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Quite simply,  a nonlinear data structure, consisting of either zero nodes or one node (known as the root</a:t>
            </a:r>
            <a:r>
              <a:rPr lang="en-US"/>
              <a:t>), recursively containing </a:t>
            </a:r>
            <a:r>
              <a:rPr lang="en-US" dirty="0"/>
              <a:t>zero or more subtrees. </a:t>
            </a:r>
          </a:p>
          <a:p>
            <a:r>
              <a:rPr lang="en-US" dirty="0"/>
              <a:t>Learn more at r/trees</a:t>
            </a:r>
          </a:p>
          <a:p>
            <a:r>
              <a:rPr lang="en-US" dirty="0"/>
              <a:t>Terms to know:</a:t>
            </a:r>
          </a:p>
          <a:p>
            <a:pPr lvl="1"/>
            <a:r>
              <a:rPr lang="en-US" dirty="0"/>
              <a:t>Root</a:t>
            </a:r>
          </a:p>
          <a:p>
            <a:pPr lvl="1"/>
            <a:r>
              <a:rPr lang="en-US" dirty="0"/>
              <a:t>Parent</a:t>
            </a:r>
          </a:p>
          <a:p>
            <a:pPr lvl="1"/>
            <a:r>
              <a:rPr lang="en-US" dirty="0"/>
              <a:t>Child</a:t>
            </a:r>
          </a:p>
          <a:p>
            <a:pPr lvl="1"/>
            <a:r>
              <a:rPr lang="en-US" dirty="0"/>
              <a:t>Leaf</a:t>
            </a:r>
          </a:p>
          <a:p>
            <a:pPr lvl="1"/>
            <a:r>
              <a:rPr lang="en-US" dirty="0"/>
              <a:t>Subtree</a:t>
            </a:r>
          </a:p>
          <a:p>
            <a:pPr lvl="1"/>
            <a:r>
              <a:rPr lang="en-US" dirty="0"/>
              <a:t>Traversal</a:t>
            </a:r>
          </a:p>
          <a:p>
            <a:pPr lvl="1"/>
            <a:r>
              <a:rPr lang="en-US" dirty="0"/>
              <a:t>Successor </a:t>
            </a:r>
          </a:p>
          <a:p>
            <a:pPr lvl="1"/>
            <a:r>
              <a:rPr lang="en-US" dirty="0"/>
              <a:t>Predecessor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9FF5F-C9A9-7246-BEF7-27D37644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5CD93-B23D-BC40-B944-A0D46EFEA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2020 Darrell Long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DCF6F-DA9E-CF48-8665-381DF7BBB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B8E8DB-1BF8-4741-A32C-2DCED7515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7137" y="1264024"/>
            <a:ext cx="5971439" cy="434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55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3B1FE-16EB-CA4A-B568-BB1F97652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747" y="585335"/>
            <a:ext cx="5270253" cy="1065276"/>
          </a:xfrm>
        </p:spPr>
        <p:txBody>
          <a:bodyPr/>
          <a:lstStyle/>
          <a:p>
            <a:r>
              <a:rPr lang="en-US" dirty="0"/>
              <a:t>Binary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60218-4963-0B4A-9794-5DDA4B270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747" y="1810512"/>
            <a:ext cx="5270253" cy="4011811"/>
          </a:xfrm>
        </p:spPr>
        <p:txBody>
          <a:bodyPr>
            <a:normAutofit/>
          </a:bodyPr>
          <a:lstStyle/>
          <a:p>
            <a:r>
              <a:rPr lang="en-US" dirty="0"/>
              <a:t>A modification to the generic tree data structure such that each node can have at most 2 children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All binary trees are composed of zero (empty tree) or more nodes where each node contains:</a:t>
            </a:r>
          </a:p>
          <a:p>
            <a:pPr lvl="1"/>
            <a:r>
              <a:rPr lang="en-US" dirty="0"/>
              <a:t>Some form of data</a:t>
            </a:r>
          </a:p>
          <a:p>
            <a:pPr lvl="1"/>
            <a:r>
              <a:rPr lang="en-US" dirty="0"/>
              <a:t>A reference to a left child (Default to NULL)</a:t>
            </a:r>
          </a:p>
          <a:p>
            <a:pPr lvl="1"/>
            <a:r>
              <a:rPr lang="en-US" dirty="0"/>
              <a:t>A reference to a right child (Default to NULL)</a:t>
            </a:r>
          </a:p>
          <a:p>
            <a:pPr marL="228600" lvl="1" indent="0">
              <a:buNone/>
            </a:pPr>
            <a:endParaRPr lang="en-US" dirty="0"/>
          </a:p>
          <a:p>
            <a:r>
              <a:rPr lang="en-US" dirty="0"/>
              <a:t>If a node has no children, it is known as a leaf node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4B41B-4A65-6F48-B771-FAA4B6EAE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9C266-8AF7-3D49-A2E5-6C24AF995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08B05-FDBC-BE4E-81A5-B92C18327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32F846-C8B3-3B45-ABF4-9DA0F4BFC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092" y="1672821"/>
            <a:ext cx="4711700" cy="351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15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C56C5-B9B1-A641-B681-D94BB67E2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352163"/>
            <a:ext cx="5779008" cy="1248156"/>
          </a:xfrm>
        </p:spPr>
        <p:txBody>
          <a:bodyPr/>
          <a:lstStyle/>
          <a:p>
            <a:r>
              <a:rPr lang="en-US" dirty="0"/>
              <a:t>Types of Binary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4A83D-C7F1-A24A-A77E-9A01A4872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768" y="1728097"/>
            <a:ext cx="5779008" cy="4626983"/>
          </a:xfrm>
        </p:spPr>
        <p:txBody>
          <a:bodyPr>
            <a:normAutofit/>
          </a:bodyPr>
          <a:lstStyle/>
          <a:p>
            <a:r>
              <a:rPr lang="en-US" dirty="0"/>
              <a:t>Five different types:</a:t>
            </a:r>
          </a:p>
          <a:p>
            <a:pPr lvl="1"/>
            <a:r>
              <a:rPr lang="en-US" dirty="0"/>
              <a:t>Full Binary Tree</a:t>
            </a:r>
          </a:p>
          <a:p>
            <a:pPr lvl="2"/>
            <a:r>
              <a:rPr lang="en-US" dirty="0"/>
              <a:t>Every node other than the leaves has 2 children</a:t>
            </a:r>
          </a:p>
          <a:p>
            <a:pPr lvl="1"/>
            <a:r>
              <a:rPr lang="en-US" dirty="0"/>
              <a:t>Complete Binary Tree</a:t>
            </a:r>
          </a:p>
          <a:p>
            <a:pPr lvl="2"/>
            <a:r>
              <a:rPr lang="en-US" dirty="0"/>
              <a:t>Every level, except possibly the last, is completely filled, </a:t>
            </a:r>
          </a:p>
          <a:p>
            <a:pPr lvl="1"/>
            <a:r>
              <a:rPr lang="en-US" dirty="0"/>
              <a:t>Skewed Binary Tree</a:t>
            </a:r>
          </a:p>
          <a:p>
            <a:pPr lvl="2"/>
            <a:r>
              <a:rPr lang="en-US" dirty="0"/>
              <a:t>All nodes in the tree have either one or no children</a:t>
            </a:r>
          </a:p>
          <a:p>
            <a:pPr lvl="1"/>
            <a:r>
              <a:rPr lang="en-US" dirty="0"/>
              <a:t>Extended Binary Tree</a:t>
            </a:r>
          </a:p>
          <a:p>
            <a:pPr lvl="2"/>
            <a:r>
              <a:rPr lang="en-US" dirty="0"/>
              <a:t>Replace all null pointers with external nodes</a:t>
            </a:r>
          </a:p>
          <a:p>
            <a:pPr lvl="1"/>
            <a:r>
              <a:rPr lang="en-US" dirty="0"/>
              <a:t>Balanced Binary Tree</a:t>
            </a:r>
          </a:p>
          <a:p>
            <a:pPr lvl="2"/>
            <a:r>
              <a:rPr lang="en-US" dirty="0"/>
              <a:t>Any node’s right subtree and left subtree differ by no more than 1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5526F-32F9-634A-AC21-2139935F2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C7D38-B992-9246-A007-A4C2374E7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F3114-E158-5F4F-B79B-5C958F903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FFBFE0D-3F57-2743-A2BA-C2469D75C686}"/>
              </a:ext>
            </a:extLst>
          </p:cNvPr>
          <p:cNvSpPr/>
          <p:nvPr/>
        </p:nvSpPr>
        <p:spPr>
          <a:xfrm>
            <a:off x="7513164" y="1239151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5E24731-0505-E14D-B6F8-E39292F71197}"/>
              </a:ext>
            </a:extLst>
          </p:cNvPr>
          <p:cNvSpPr/>
          <p:nvPr/>
        </p:nvSpPr>
        <p:spPr>
          <a:xfrm>
            <a:off x="7055964" y="1696351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445A788-0D39-B54A-BBEB-DF7356C24C41}"/>
              </a:ext>
            </a:extLst>
          </p:cNvPr>
          <p:cNvSpPr/>
          <p:nvPr/>
        </p:nvSpPr>
        <p:spPr>
          <a:xfrm>
            <a:off x="7970364" y="1705614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CEB83B5-5CEC-674B-9B1B-DCC0B2B96436}"/>
              </a:ext>
            </a:extLst>
          </p:cNvPr>
          <p:cNvSpPr/>
          <p:nvPr/>
        </p:nvSpPr>
        <p:spPr>
          <a:xfrm>
            <a:off x="7513164" y="2172077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16E896E-ECC2-EF43-B68C-30E8C135D851}"/>
              </a:ext>
            </a:extLst>
          </p:cNvPr>
          <p:cNvSpPr/>
          <p:nvPr/>
        </p:nvSpPr>
        <p:spPr>
          <a:xfrm>
            <a:off x="6598764" y="2162814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601CB66-2FA7-7842-B464-45B24E65C638}"/>
              </a:ext>
            </a:extLst>
          </p:cNvPr>
          <p:cNvSpPr/>
          <p:nvPr/>
        </p:nvSpPr>
        <p:spPr>
          <a:xfrm>
            <a:off x="7055964" y="2647803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281832B-562D-2744-93D0-C1685BF28307}"/>
              </a:ext>
            </a:extLst>
          </p:cNvPr>
          <p:cNvSpPr/>
          <p:nvPr/>
        </p:nvSpPr>
        <p:spPr>
          <a:xfrm>
            <a:off x="7970364" y="2647803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750EAAE-57C4-1648-B82B-269DDA0396B5}"/>
              </a:ext>
            </a:extLst>
          </p:cNvPr>
          <p:cNvSpPr/>
          <p:nvPr/>
        </p:nvSpPr>
        <p:spPr>
          <a:xfrm>
            <a:off x="10195448" y="1211957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7677013-8E67-624C-A604-2D6B480FA661}"/>
              </a:ext>
            </a:extLst>
          </p:cNvPr>
          <p:cNvSpPr/>
          <p:nvPr/>
        </p:nvSpPr>
        <p:spPr>
          <a:xfrm>
            <a:off x="9417341" y="1714877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88683BD-9C41-054F-9503-518D7EC6AD28}"/>
              </a:ext>
            </a:extLst>
          </p:cNvPr>
          <p:cNvSpPr/>
          <p:nvPr/>
        </p:nvSpPr>
        <p:spPr>
          <a:xfrm>
            <a:off x="10949405" y="1724140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8A6ACAF-3E23-CD40-88AF-C34B1E4EB60E}"/>
              </a:ext>
            </a:extLst>
          </p:cNvPr>
          <p:cNvSpPr/>
          <p:nvPr/>
        </p:nvSpPr>
        <p:spPr>
          <a:xfrm>
            <a:off x="9874541" y="2190603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9903A97-6211-C341-951F-88352D9F9D79}"/>
              </a:ext>
            </a:extLst>
          </p:cNvPr>
          <p:cNvSpPr/>
          <p:nvPr/>
        </p:nvSpPr>
        <p:spPr>
          <a:xfrm>
            <a:off x="8960141" y="2181340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CED2074-6977-024A-9BA5-5F0FFEEB48A6}"/>
              </a:ext>
            </a:extLst>
          </p:cNvPr>
          <p:cNvSpPr/>
          <p:nvPr/>
        </p:nvSpPr>
        <p:spPr>
          <a:xfrm>
            <a:off x="10537923" y="2191198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6C0C598-3E8E-764F-9BDC-BC8CAF059C0E}"/>
              </a:ext>
            </a:extLst>
          </p:cNvPr>
          <p:cNvSpPr/>
          <p:nvPr/>
        </p:nvSpPr>
        <p:spPr>
          <a:xfrm>
            <a:off x="11457838" y="2190603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FCE23A6-5309-A944-B2C5-405ED63A3535}"/>
              </a:ext>
            </a:extLst>
          </p:cNvPr>
          <p:cNvCxnSpPr>
            <a:stCxn id="18" idx="3"/>
            <a:endCxn id="19" idx="7"/>
          </p:cNvCxnSpPr>
          <p:nvPr/>
        </p:nvCxnSpPr>
        <p:spPr>
          <a:xfrm flipH="1">
            <a:off x="9807586" y="1602202"/>
            <a:ext cx="454817" cy="17963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A42F3CA-EE78-804C-9782-E6DE543F87B0}"/>
              </a:ext>
            </a:extLst>
          </p:cNvPr>
          <p:cNvCxnSpPr>
            <a:stCxn id="18" idx="5"/>
            <a:endCxn id="20" idx="1"/>
          </p:cNvCxnSpPr>
          <p:nvPr/>
        </p:nvCxnSpPr>
        <p:spPr>
          <a:xfrm>
            <a:off x="10585693" y="1602202"/>
            <a:ext cx="430667" cy="18889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162640A-7449-2F4A-88B5-4C3188445BA2}"/>
              </a:ext>
            </a:extLst>
          </p:cNvPr>
          <p:cNvCxnSpPr>
            <a:stCxn id="19" idx="3"/>
            <a:endCxn id="22" idx="7"/>
          </p:cNvCxnSpPr>
          <p:nvPr/>
        </p:nvCxnSpPr>
        <p:spPr>
          <a:xfrm flipH="1">
            <a:off x="9350386" y="2105122"/>
            <a:ext cx="133910" cy="14317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1D4E792-0241-7E40-AC69-D7501D1F4760}"/>
              </a:ext>
            </a:extLst>
          </p:cNvPr>
          <p:cNvCxnSpPr>
            <a:stCxn id="19" idx="5"/>
            <a:endCxn id="21" idx="1"/>
          </p:cNvCxnSpPr>
          <p:nvPr/>
        </p:nvCxnSpPr>
        <p:spPr>
          <a:xfrm>
            <a:off x="9807586" y="2105122"/>
            <a:ext cx="133910" cy="15243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EC6B56F-1549-DC44-90E3-14A0FFE3F704}"/>
              </a:ext>
            </a:extLst>
          </p:cNvPr>
          <p:cNvCxnSpPr>
            <a:stCxn id="20" idx="3"/>
            <a:endCxn id="23" idx="7"/>
          </p:cNvCxnSpPr>
          <p:nvPr/>
        </p:nvCxnSpPr>
        <p:spPr>
          <a:xfrm flipH="1">
            <a:off x="10928168" y="2114385"/>
            <a:ext cx="88192" cy="143768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62DBB5D-8768-E744-8C36-94FAA6794A43}"/>
              </a:ext>
            </a:extLst>
          </p:cNvPr>
          <p:cNvCxnSpPr>
            <a:stCxn id="20" idx="5"/>
            <a:endCxn id="24" idx="1"/>
          </p:cNvCxnSpPr>
          <p:nvPr/>
        </p:nvCxnSpPr>
        <p:spPr>
          <a:xfrm>
            <a:off x="11339650" y="2114385"/>
            <a:ext cx="185143" cy="14317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DF52F1D-B884-AA40-B638-481AEE38CACC}"/>
              </a:ext>
            </a:extLst>
          </p:cNvPr>
          <p:cNvCxnSpPr>
            <a:stCxn id="11" idx="3"/>
            <a:endCxn id="12" idx="7"/>
          </p:cNvCxnSpPr>
          <p:nvPr/>
        </p:nvCxnSpPr>
        <p:spPr>
          <a:xfrm flipH="1">
            <a:off x="7446209" y="1629396"/>
            <a:ext cx="133910" cy="13391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686D9F6-C4F4-494A-966F-E184A30FF697}"/>
              </a:ext>
            </a:extLst>
          </p:cNvPr>
          <p:cNvCxnSpPr>
            <a:stCxn id="11" idx="5"/>
            <a:endCxn id="13" idx="1"/>
          </p:cNvCxnSpPr>
          <p:nvPr/>
        </p:nvCxnSpPr>
        <p:spPr>
          <a:xfrm>
            <a:off x="7903409" y="1629396"/>
            <a:ext cx="133910" cy="14317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C21B111-52D1-4F4E-B2E9-DE33867BF61A}"/>
              </a:ext>
            </a:extLst>
          </p:cNvPr>
          <p:cNvCxnSpPr>
            <a:stCxn id="12" idx="3"/>
            <a:endCxn id="15" idx="7"/>
          </p:cNvCxnSpPr>
          <p:nvPr/>
        </p:nvCxnSpPr>
        <p:spPr>
          <a:xfrm flipH="1">
            <a:off x="6989009" y="2086596"/>
            <a:ext cx="133910" cy="143173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6AC2A97-BD25-F54F-8B2D-C2F66A994B19}"/>
              </a:ext>
            </a:extLst>
          </p:cNvPr>
          <p:cNvCxnSpPr>
            <a:stCxn id="12" idx="5"/>
            <a:endCxn id="14" idx="1"/>
          </p:cNvCxnSpPr>
          <p:nvPr/>
        </p:nvCxnSpPr>
        <p:spPr>
          <a:xfrm>
            <a:off x="7446209" y="2086596"/>
            <a:ext cx="133910" cy="15243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573F70A-5F02-8941-A305-010CBCABE507}"/>
              </a:ext>
            </a:extLst>
          </p:cNvPr>
          <p:cNvCxnSpPr>
            <a:stCxn id="14" idx="3"/>
            <a:endCxn id="16" idx="7"/>
          </p:cNvCxnSpPr>
          <p:nvPr/>
        </p:nvCxnSpPr>
        <p:spPr>
          <a:xfrm flipH="1">
            <a:off x="7446209" y="2562322"/>
            <a:ext cx="133910" cy="15243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A7240CB-560B-9646-83B9-90300DB1AA94}"/>
              </a:ext>
            </a:extLst>
          </p:cNvPr>
          <p:cNvCxnSpPr>
            <a:stCxn id="14" idx="5"/>
            <a:endCxn id="17" idx="1"/>
          </p:cNvCxnSpPr>
          <p:nvPr/>
        </p:nvCxnSpPr>
        <p:spPr>
          <a:xfrm>
            <a:off x="7903409" y="2562322"/>
            <a:ext cx="133910" cy="152436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314808BB-ACDC-A048-A05A-B704986FF919}"/>
              </a:ext>
            </a:extLst>
          </p:cNvPr>
          <p:cNvSpPr txBox="1"/>
          <p:nvPr/>
        </p:nvSpPr>
        <p:spPr>
          <a:xfrm>
            <a:off x="7918654" y="627897"/>
            <a:ext cx="2673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 Tree Vs Complete Tree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33C60E9-7FE0-3B42-8CAA-84E67C45901A}"/>
              </a:ext>
            </a:extLst>
          </p:cNvPr>
          <p:cNvSpPr/>
          <p:nvPr/>
        </p:nvSpPr>
        <p:spPr>
          <a:xfrm>
            <a:off x="6825506" y="4488457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97C1285-4DAA-E546-AAB3-A8650F1DD5C1}"/>
              </a:ext>
            </a:extLst>
          </p:cNvPr>
          <p:cNvSpPr/>
          <p:nvPr/>
        </p:nvSpPr>
        <p:spPr>
          <a:xfrm>
            <a:off x="7237452" y="4910828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C59A46C9-5A53-A24C-B569-46780FE62E14}"/>
              </a:ext>
            </a:extLst>
          </p:cNvPr>
          <p:cNvSpPr/>
          <p:nvPr/>
        </p:nvSpPr>
        <p:spPr>
          <a:xfrm>
            <a:off x="7681957" y="5352998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791C248-95B5-6345-A282-019DAABDC0AD}"/>
              </a:ext>
            </a:extLst>
          </p:cNvPr>
          <p:cNvCxnSpPr>
            <a:stCxn id="54" idx="5"/>
            <a:endCxn id="56" idx="1"/>
          </p:cNvCxnSpPr>
          <p:nvPr/>
        </p:nvCxnSpPr>
        <p:spPr>
          <a:xfrm>
            <a:off x="7215751" y="4878702"/>
            <a:ext cx="88656" cy="99081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DDFEB1C-91DA-EA4D-A8A4-05126450CB00}"/>
              </a:ext>
            </a:extLst>
          </p:cNvPr>
          <p:cNvCxnSpPr>
            <a:stCxn id="56" idx="5"/>
            <a:endCxn id="58" idx="1"/>
          </p:cNvCxnSpPr>
          <p:nvPr/>
        </p:nvCxnSpPr>
        <p:spPr>
          <a:xfrm>
            <a:off x="7627697" y="5301073"/>
            <a:ext cx="121215" cy="11888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FF2B5EF4-FFF2-40B4-BE49-F238E27FC236}">
                <a16:creationId xmlns:a16="http://schemas.microsoft.com/office/drawing/2014/main" id="{5A1749EA-21F2-C240-968A-294D3D3762E1}"/>
              </a:ext>
            </a:extLst>
          </p:cNvPr>
          <p:cNvSpPr/>
          <p:nvPr/>
        </p:nvSpPr>
        <p:spPr>
          <a:xfrm>
            <a:off x="8104320" y="5779008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AB5F2BA3-0182-4544-AC99-3A00F8A9E573}"/>
              </a:ext>
            </a:extLst>
          </p:cNvPr>
          <p:cNvCxnSpPr>
            <a:cxnSpLocks/>
            <a:stCxn id="58" idx="5"/>
            <a:endCxn id="69" idx="1"/>
          </p:cNvCxnSpPr>
          <p:nvPr/>
        </p:nvCxnSpPr>
        <p:spPr>
          <a:xfrm>
            <a:off x="8072202" y="5743243"/>
            <a:ext cx="99073" cy="10272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Oval 80">
            <a:extLst>
              <a:ext uri="{FF2B5EF4-FFF2-40B4-BE49-F238E27FC236}">
                <a16:creationId xmlns:a16="http://schemas.microsoft.com/office/drawing/2014/main" id="{F8796CD4-5A61-F34B-9536-F2D5D0771600}"/>
              </a:ext>
            </a:extLst>
          </p:cNvPr>
          <p:cNvSpPr/>
          <p:nvPr/>
        </p:nvSpPr>
        <p:spPr>
          <a:xfrm>
            <a:off x="10346934" y="4488457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B6302618-25E3-9B4C-BF4F-D699DB40798E}"/>
              </a:ext>
            </a:extLst>
          </p:cNvPr>
          <p:cNvSpPr/>
          <p:nvPr/>
        </p:nvSpPr>
        <p:spPr>
          <a:xfrm>
            <a:off x="10758880" y="4910828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114F0DF8-4595-5A4A-8BCE-F2FBC84B90A0}"/>
              </a:ext>
            </a:extLst>
          </p:cNvPr>
          <p:cNvSpPr/>
          <p:nvPr/>
        </p:nvSpPr>
        <p:spPr>
          <a:xfrm>
            <a:off x="11203385" y="5352998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2BE7EF5-1E6A-9C48-8A37-B13718B43A14}"/>
              </a:ext>
            </a:extLst>
          </p:cNvPr>
          <p:cNvCxnSpPr>
            <a:stCxn id="81" idx="5"/>
            <a:endCxn id="82" idx="1"/>
          </p:cNvCxnSpPr>
          <p:nvPr/>
        </p:nvCxnSpPr>
        <p:spPr>
          <a:xfrm>
            <a:off x="10737179" y="4878702"/>
            <a:ext cx="88656" cy="99081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2312250-60C2-0C42-BCBA-C168C1E8CFED}"/>
              </a:ext>
            </a:extLst>
          </p:cNvPr>
          <p:cNvCxnSpPr>
            <a:stCxn id="82" idx="5"/>
            <a:endCxn id="83" idx="1"/>
          </p:cNvCxnSpPr>
          <p:nvPr/>
        </p:nvCxnSpPr>
        <p:spPr>
          <a:xfrm>
            <a:off x="11149125" y="5301073"/>
            <a:ext cx="121215" cy="11888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extLst>
              <a:ext uri="{FF2B5EF4-FFF2-40B4-BE49-F238E27FC236}">
                <a16:creationId xmlns:a16="http://schemas.microsoft.com/office/drawing/2014/main" id="{8513B705-EC07-F443-AD25-F89E23FD5FF0}"/>
              </a:ext>
            </a:extLst>
          </p:cNvPr>
          <p:cNvSpPr/>
          <p:nvPr/>
        </p:nvSpPr>
        <p:spPr>
          <a:xfrm>
            <a:off x="9923212" y="4912544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5BC77E8D-B1FB-5244-9343-C659EF2949A5}"/>
              </a:ext>
            </a:extLst>
          </p:cNvPr>
          <p:cNvSpPr/>
          <p:nvPr/>
        </p:nvSpPr>
        <p:spPr>
          <a:xfrm>
            <a:off x="10363200" y="5373365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5A9A5168-7B88-794B-B8B8-1F9CF273B379}"/>
              </a:ext>
            </a:extLst>
          </p:cNvPr>
          <p:cNvSpPr/>
          <p:nvPr/>
        </p:nvSpPr>
        <p:spPr>
          <a:xfrm>
            <a:off x="9449953" y="5368915"/>
            <a:ext cx="457200" cy="4572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988748F-2C35-F44F-8AE2-7828A8030C58}"/>
              </a:ext>
            </a:extLst>
          </p:cNvPr>
          <p:cNvSpPr txBox="1"/>
          <p:nvPr/>
        </p:nvSpPr>
        <p:spPr>
          <a:xfrm>
            <a:off x="6766230" y="3926823"/>
            <a:ext cx="1344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Skewed Tree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BD1E39A-0D0C-E94F-AB7E-3D834DA39C34}"/>
              </a:ext>
            </a:extLst>
          </p:cNvPr>
          <p:cNvCxnSpPr>
            <a:stCxn id="81" idx="3"/>
            <a:endCxn id="88" idx="7"/>
          </p:cNvCxnSpPr>
          <p:nvPr/>
        </p:nvCxnSpPr>
        <p:spPr>
          <a:xfrm flipH="1">
            <a:off x="10313457" y="4878702"/>
            <a:ext cx="100432" cy="100797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331C4F33-4EE2-2C4B-86DD-D4EC336DAEAE}"/>
              </a:ext>
            </a:extLst>
          </p:cNvPr>
          <p:cNvCxnSpPr>
            <a:stCxn id="88" idx="3"/>
            <a:endCxn id="90" idx="7"/>
          </p:cNvCxnSpPr>
          <p:nvPr/>
        </p:nvCxnSpPr>
        <p:spPr>
          <a:xfrm flipH="1">
            <a:off x="9840198" y="5302789"/>
            <a:ext cx="149969" cy="133081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67FFF15-361F-4349-93F8-91C5A7A91D6A}"/>
              </a:ext>
            </a:extLst>
          </p:cNvPr>
          <p:cNvCxnSpPr>
            <a:stCxn id="88" idx="5"/>
            <a:endCxn id="89" idx="1"/>
          </p:cNvCxnSpPr>
          <p:nvPr/>
        </p:nvCxnSpPr>
        <p:spPr>
          <a:xfrm>
            <a:off x="10313457" y="5302789"/>
            <a:ext cx="116698" cy="137531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F08C8C0B-C93E-B148-918A-5D16B345C1BB}"/>
              </a:ext>
            </a:extLst>
          </p:cNvPr>
          <p:cNvSpPr txBox="1"/>
          <p:nvPr/>
        </p:nvSpPr>
        <p:spPr>
          <a:xfrm>
            <a:off x="9543659" y="3941249"/>
            <a:ext cx="2116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Balanced Binary Tree</a:t>
            </a:r>
          </a:p>
        </p:txBody>
      </p:sp>
    </p:spTree>
    <p:extLst>
      <p:ext uri="{BB962C8B-B14F-4D97-AF65-F5344CB8AC3E}">
        <p14:creationId xmlns:p14="http://schemas.microsoft.com/office/powerpoint/2010/main" val="1305977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3B1FE-16EB-CA4A-B568-BB1F97652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Search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60218-4963-0B4A-9794-5DDA4B270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Special binary tree with the following properties:</a:t>
            </a:r>
          </a:p>
          <a:p>
            <a:pPr lvl="1"/>
            <a:r>
              <a:rPr lang="en-US" dirty="0"/>
              <a:t>Left subtree of a node contains nodes with a value less than the node’s value</a:t>
            </a:r>
          </a:p>
          <a:p>
            <a:pPr lvl="1"/>
            <a:r>
              <a:rPr lang="en-US" dirty="0"/>
              <a:t>Right subtree of a node contains nodes with a greater value than the node’s value</a:t>
            </a:r>
          </a:p>
          <a:p>
            <a:pPr lvl="1"/>
            <a:r>
              <a:rPr lang="en-US" dirty="0"/>
              <a:t>Left and right subtree must also be a binary search tree</a:t>
            </a:r>
          </a:p>
          <a:p>
            <a:r>
              <a:rPr lang="en-US" dirty="0"/>
              <a:t>Common Operations:</a:t>
            </a:r>
          </a:p>
          <a:p>
            <a:pPr lvl="1"/>
            <a:r>
              <a:rPr lang="en-US" dirty="0"/>
              <a:t>Find</a:t>
            </a:r>
          </a:p>
          <a:p>
            <a:pPr lvl="1"/>
            <a:r>
              <a:rPr lang="en-US" dirty="0"/>
              <a:t>Insert</a:t>
            </a:r>
          </a:p>
          <a:p>
            <a:pPr lvl="1"/>
            <a:r>
              <a:rPr lang="en-US" dirty="0"/>
              <a:t>Delete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4B41B-4A65-6F48-B771-FAA4B6EAE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9C266-8AF7-3D49-A2E5-6C24AF995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08B05-FDBC-BE4E-81A5-B92C18327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767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6E1C7-36D8-3140-9038-ABEC0AC61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74320"/>
            <a:ext cx="5764696" cy="1188720"/>
          </a:xfrm>
        </p:spPr>
        <p:txBody>
          <a:bodyPr/>
          <a:lstStyle/>
          <a:p>
            <a:r>
              <a:rPr lang="en-US" dirty="0"/>
              <a:t>find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83EF907-C821-4E4D-B5D8-0EB9AC09FF0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6000" y="1570383"/>
                <a:ext cx="5764696" cy="4665825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Given a Binary Search Tree N, and a key K to find,  how do we find the node with the correct key?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228600" lvl="1" indent="0">
                  <a:buNone/>
                </a:pPr>
                <a:r>
                  <a:rPr lang="en-US" dirty="0">
                    <a:latin typeface="Courier" pitchFamily="2" charset="0"/>
                  </a:rPr>
                  <a:t>Node </a:t>
                </a:r>
                <a:r>
                  <a:rPr lang="en-US" dirty="0" err="1">
                    <a:latin typeface="Courier" pitchFamily="2" charset="0"/>
                  </a:rPr>
                  <a:t>Bin_Search</a:t>
                </a:r>
                <a:r>
                  <a:rPr lang="en-US" dirty="0">
                    <a:latin typeface="Courier" pitchFamily="2" charset="0"/>
                  </a:rPr>
                  <a:t>(Node N, Key K):</a:t>
                </a:r>
              </a:p>
              <a:p>
                <a:pPr marL="457200" lvl="2" indent="0">
                  <a:buNone/>
                </a:pPr>
                <a:r>
                  <a:rPr lang="en-US" dirty="0">
                    <a:latin typeface="Courier" pitchFamily="2" charset="0"/>
                  </a:rPr>
                  <a:t>If N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>
                    <a:latin typeface="Courier" pitchFamily="2" charset="0"/>
                  </a:rPr>
                  <a:t>value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==</m:t>
                    </m:r>
                  </m:oMath>
                </a14:m>
                <a:r>
                  <a:rPr lang="en-US" dirty="0">
                    <a:latin typeface="Courier" pitchFamily="2" charset="0"/>
                  </a:rPr>
                  <a:t> K:</a:t>
                </a:r>
              </a:p>
              <a:p>
                <a:pPr marL="685800" lvl="3" indent="0">
                  <a:buNone/>
                </a:pPr>
                <a:r>
                  <a:rPr lang="en-US" dirty="0">
                    <a:latin typeface="Courier" pitchFamily="2" charset="0"/>
                  </a:rPr>
                  <a:t>Return N</a:t>
                </a:r>
              </a:p>
              <a:p>
                <a:pPr marL="457200" lvl="2" indent="0">
                  <a:buNone/>
                </a:pPr>
                <a:r>
                  <a:rPr lang="en-US" dirty="0">
                    <a:latin typeface="Courier" pitchFamily="2" charset="0"/>
                  </a:rPr>
                  <a:t>Else if N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>
                    <a:latin typeface="Courier" pitchFamily="2" charset="0"/>
                  </a:rPr>
                  <a:t>value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</m:oMath>
                </a14:m>
                <a:r>
                  <a:rPr lang="en-US" dirty="0">
                    <a:latin typeface="Courier" pitchFamily="2" charset="0"/>
                  </a:rPr>
                  <a:t> K:</a:t>
                </a:r>
              </a:p>
              <a:p>
                <a:pPr marL="685800" lvl="3" indent="0">
                  <a:buNone/>
                </a:pPr>
                <a:r>
                  <a:rPr lang="en-US" dirty="0" err="1">
                    <a:latin typeface="Courier" pitchFamily="2" charset="0"/>
                  </a:rPr>
                  <a:t>Bin_Search</a:t>
                </a:r>
                <a:r>
                  <a:rPr lang="en-US" dirty="0">
                    <a:latin typeface="Courier" pitchFamily="2" charset="0"/>
                  </a:rPr>
                  <a:t>(N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>
                    <a:latin typeface="Courier" pitchFamily="2" charset="0"/>
                  </a:rPr>
                  <a:t>right, K)</a:t>
                </a:r>
              </a:p>
              <a:p>
                <a:pPr marL="457200" lvl="2" indent="0">
                  <a:buNone/>
                </a:pPr>
                <a:r>
                  <a:rPr lang="en-US" dirty="0">
                    <a:latin typeface="Courier" pitchFamily="2" charset="0"/>
                  </a:rPr>
                  <a:t>Else</a:t>
                </a:r>
              </a:p>
              <a:p>
                <a:pPr marL="685800" lvl="3" indent="0">
                  <a:buNone/>
                </a:pPr>
                <a:r>
                  <a:rPr lang="en-US" dirty="0" err="1">
                    <a:latin typeface="Courier" pitchFamily="2" charset="0"/>
                  </a:rPr>
                  <a:t>Bin_Search</a:t>
                </a:r>
                <a:r>
                  <a:rPr lang="en-US" dirty="0">
                    <a:latin typeface="Courier" pitchFamily="2" charset="0"/>
                  </a:rPr>
                  <a:t>(N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>
                    <a:latin typeface="Courier" pitchFamily="2" charset="0"/>
                  </a:rPr>
                  <a:t>left, K)</a:t>
                </a:r>
              </a:p>
              <a:p>
                <a:pPr marL="685800" lvl="3" indent="0">
                  <a:buNone/>
                </a:pPr>
                <a:r>
                  <a:rPr lang="en-US" dirty="0"/>
                  <a:t>	</a:t>
                </a:r>
              </a:p>
              <a:p>
                <a:r>
                  <a:rPr lang="en-US" dirty="0"/>
                  <a:t>Runtime: O(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i="0" dirty="0" smtClean="0">
                        <a:latin typeface="Cambria Math" panose="02040503050406030204" pitchFamily="18" charset="0"/>
                      </a:rPr>
                      <m:t>Logn</m:t>
                    </m:r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83EF907-C821-4E4D-B5D8-0EB9AC09FF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0" y="1570383"/>
                <a:ext cx="5764696" cy="4665825"/>
              </a:xfrm>
              <a:blipFill>
                <a:blip r:embed="rId3"/>
                <a:stretch>
                  <a:fillRect l="-661" t="-5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B0F8B-6984-394C-8BE2-F932A8473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B8FD0-6F75-1748-A163-1163224AF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38E84-C52D-E442-AB0D-C343D4D3B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BBE3F83-E842-404E-BB5A-C27AA58C5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422" y="1326993"/>
            <a:ext cx="5329031" cy="420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360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0E387-93BA-4D4A-8657-6356B7524F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584497"/>
            <a:ext cx="5764696" cy="3425102"/>
          </a:xfrm>
        </p:spPr>
        <p:txBody>
          <a:bodyPr/>
          <a:lstStyle/>
          <a:p>
            <a:r>
              <a:rPr lang="en-US" dirty="0"/>
              <a:t>Note: always insert at the leaf nodes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Node insert(Node N, Key K):</a:t>
            </a:r>
          </a:p>
          <a:p>
            <a:pPr marL="228600" lvl="1" indent="0">
              <a:buNone/>
            </a:pPr>
            <a:r>
              <a:rPr lang="en-US" dirty="0">
                <a:latin typeface="Courier" pitchFamily="2" charset="0"/>
              </a:rPr>
              <a:t>If N-&gt;NULL:</a:t>
            </a:r>
          </a:p>
          <a:p>
            <a:pPr marL="457200" lvl="2" indent="0">
              <a:buNone/>
            </a:pPr>
            <a:r>
              <a:rPr lang="en-US" dirty="0" err="1">
                <a:latin typeface="Courier" pitchFamily="2" charset="0"/>
              </a:rPr>
              <a:t>CreateNode</a:t>
            </a:r>
            <a:r>
              <a:rPr lang="en-US" dirty="0">
                <a:latin typeface="Courier" pitchFamily="2" charset="0"/>
              </a:rPr>
              <a:t>(K)</a:t>
            </a:r>
          </a:p>
          <a:p>
            <a:pPr marL="228600" lvl="1" indent="0">
              <a:buNone/>
            </a:pPr>
            <a:r>
              <a:rPr lang="en-US" dirty="0">
                <a:latin typeface="Courier" pitchFamily="2" charset="0"/>
              </a:rPr>
              <a:t>If(N-&gt;value &lt; K):</a:t>
            </a:r>
          </a:p>
          <a:p>
            <a:pPr marL="457200" lvl="2" indent="0">
              <a:buNone/>
            </a:pPr>
            <a:r>
              <a:rPr lang="en-US" dirty="0">
                <a:latin typeface="Courier" pitchFamily="2" charset="0"/>
              </a:rPr>
              <a:t>Insert(N-&gt;right, K)</a:t>
            </a:r>
          </a:p>
          <a:p>
            <a:pPr marL="228600" lvl="1" indent="0">
              <a:buNone/>
            </a:pPr>
            <a:r>
              <a:rPr lang="en-US" dirty="0">
                <a:latin typeface="Courier" pitchFamily="2" charset="0"/>
              </a:rPr>
              <a:t>Else if(N-&gt;value &gt; K):</a:t>
            </a:r>
          </a:p>
          <a:p>
            <a:pPr marL="457200" lvl="2" indent="0">
              <a:buNone/>
            </a:pPr>
            <a:r>
              <a:rPr lang="en-US" dirty="0">
                <a:latin typeface="Courier" pitchFamily="2" charset="0"/>
              </a:rPr>
              <a:t>Insert(N-&gt;Left, K)</a:t>
            </a:r>
          </a:p>
          <a:p>
            <a:pPr marL="457200" lvl="2" indent="0">
              <a:buNone/>
            </a:pPr>
            <a:endParaRPr lang="en-US" dirty="0">
              <a:latin typeface="Courier" pitchFamily="2" charset="0"/>
            </a:endParaRPr>
          </a:p>
          <a:p>
            <a:pPr marL="457200" lvl="2" indent="0">
              <a:buNone/>
            </a:pPr>
            <a:endParaRPr lang="en-US" dirty="0">
              <a:latin typeface="Courier" pitchFamily="2" charset="0"/>
            </a:endParaRPr>
          </a:p>
          <a:p>
            <a:pPr marL="457200" lvl="2" indent="0">
              <a:buNone/>
            </a:pPr>
            <a:endParaRPr lang="en-US" dirty="0">
              <a:latin typeface="Courier" pitchFamily="2" charset="0"/>
            </a:endParaRPr>
          </a:p>
          <a:p>
            <a:pPr lvl="1"/>
            <a:endParaRPr lang="en-US" dirty="0">
              <a:latin typeface="Courier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E3010-B21C-674E-B40D-74518409F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1A442-4175-A341-BC2A-D4F4968D3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7F877-B3ED-644A-8963-A43CC1B7D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9AD953-A87F-C74D-AB5D-6C7F56972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556" y="1848402"/>
            <a:ext cx="5312934" cy="316119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316FD4D-CB96-7C4C-9115-E398C518BF16}"/>
              </a:ext>
            </a:extLst>
          </p:cNvPr>
          <p:cNvSpPr txBox="1">
            <a:spLocks/>
          </p:cNvSpPr>
          <p:nvPr/>
        </p:nvSpPr>
        <p:spPr bwMode="black">
          <a:xfrm>
            <a:off x="6096000" y="274320"/>
            <a:ext cx="5764696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Insert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91F005F-C596-E641-ACE8-2EFCF4A7F8DE}"/>
                  </a:ext>
                </a:extLst>
              </p:cNvPr>
              <p:cNvSpPr txBox="1"/>
              <p:nvPr/>
            </p:nvSpPr>
            <p:spPr>
              <a:xfrm>
                <a:off x="6096000" y="5436934"/>
                <a:ext cx="18928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Runtime: O(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/>
                      <m:t>Logn</m:t>
                    </m:r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91F005F-C596-E641-ACE8-2EFCF4A7F8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5436934"/>
                <a:ext cx="1892826" cy="369332"/>
              </a:xfrm>
              <a:prstGeom prst="rect">
                <a:avLst/>
              </a:prstGeom>
              <a:blipFill>
                <a:blip r:embed="rId4"/>
                <a:stretch>
                  <a:fillRect l="-2685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63721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C40AD-6B31-A24D-9619-9F32C94A8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01442-C262-B645-9772-54D4EF306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Perhaps the most difficult operation</a:t>
            </a:r>
          </a:p>
          <a:p>
            <a:r>
              <a:rPr lang="en-US" dirty="0"/>
              <a:t>If the node to be deleted is a leaf, simply remove from the tree</a:t>
            </a:r>
          </a:p>
          <a:p>
            <a:r>
              <a:rPr lang="en-US" dirty="0"/>
              <a:t>If the node to be deleted has one child, then the child will replace it</a:t>
            </a:r>
          </a:p>
          <a:p>
            <a:r>
              <a:rPr lang="en-US" dirty="0"/>
              <a:t>If the node to be deleted has two children, then use the in-order successor (right subtree’s left most node) or the in-order predecessor (left subtree’s </a:t>
            </a:r>
            <a:r>
              <a:rPr lang="en-US"/>
              <a:t>right most node)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5B6C7-27A1-3242-AF3C-7352867B6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E69F0-B65B-4C4A-ADFA-E2A9554CF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5A768-1AA6-454A-A184-FB32A9517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162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361DC-C2B1-7D4F-9819-C158E1159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13063"/>
            <a:ext cx="7729728" cy="1188720"/>
          </a:xfrm>
        </p:spPr>
        <p:txBody>
          <a:bodyPr/>
          <a:lstStyle/>
          <a:p>
            <a:r>
              <a:rPr lang="en-US" dirty="0"/>
              <a:t>Traversal order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24AEF-462B-0948-95B8-523C9E262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641348"/>
            <a:ext cx="7729728" cy="4594860"/>
          </a:xfrm>
        </p:spPr>
        <p:txBody>
          <a:bodyPr>
            <a:normAutofit/>
          </a:bodyPr>
          <a:lstStyle/>
          <a:p>
            <a:r>
              <a:rPr lang="en-US" dirty="0"/>
              <a:t>What’s a traversal?</a:t>
            </a:r>
          </a:p>
          <a:p>
            <a:pPr lvl="1"/>
            <a:r>
              <a:rPr lang="en-US" dirty="0"/>
              <a:t>Quite simply, the process of visiting each node in a tree</a:t>
            </a:r>
          </a:p>
          <a:p>
            <a:pPr lvl="1"/>
            <a:r>
              <a:rPr lang="en-US" dirty="0"/>
              <a:t>Three different kinds of traversals, based off of visiting order</a:t>
            </a:r>
          </a:p>
          <a:p>
            <a:r>
              <a:rPr lang="en-US" dirty="0"/>
              <a:t>Preorder Traversal:</a:t>
            </a:r>
          </a:p>
          <a:p>
            <a:pPr lvl="1"/>
            <a:r>
              <a:rPr lang="en-US" dirty="0"/>
              <a:t>Useful for prefixes (Ex. Polish Notation +ab)</a:t>
            </a:r>
          </a:p>
          <a:p>
            <a:r>
              <a:rPr lang="en-US" dirty="0" err="1"/>
              <a:t>Inorder</a:t>
            </a:r>
            <a:r>
              <a:rPr lang="en-US" dirty="0"/>
              <a:t> Traversal:</a:t>
            </a:r>
          </a:p>
          <a:p>
            <a:pPr lvl="1"/>
            <a:r>
              <a:rPr lang="en-US" dirty="0"/>
              <a:t>Useful for traversing elements in sorted order</a:t>
            </a:r>
          </a:p>
          <a:p>
            <a:r>
              <a:rPr lang="en-US" dirty="0" err="1"/>
              <a:t>Postorder</a:t>
            </a:r>
            <a:r>
              <a:rPr lang="en-US" dirty="0"/>
              <a:t> Traversal:</a:t>
            </a:r>
          </a:p>
          <a:p>
            <a:pPr lvl="1"/>
            <a:r>
              <a:rPr lang="en-US" dirty="0"/>
              <a:t>Useful for processing subtrees before root (Ex. Reverse Polish Notation)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B6197-4EC9-E64A-B9E4-031D474DB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2/28/20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8BAF3-7DCD-D44E-BCF0-30041175A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Darrell Long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5438B-FCAB-D340-9397-88ACE1AD8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93696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1463</TotalTime>
  <Words>954</Words>
  <Application>Microsoft Macintosh PowerPoint</Application>
  <PresentationFormat>Widescreen</PresentationFormat>
  <Paragraphs>163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Cambria Math</vt:lpstr>
      <vt:lpstr>Courier</vt:lpstr>
      <vt:lpstr>Gill Sans MT</vt:lpstr>
      <vt:lpstr>Parcel</vt:lpstr>
      <vt:lpstr>Trees and Tries</vt:lpstr>
      <vt:lpstr>What’s a tree?</vt:lpstr>
      <vt:lpstr>Binary tree</vt:lpstr>
      <vt:lpstr>Types of Binary trees</vt:lpstr>
      <vt:lpstr>Binary Search tree</vt:lpstr>
      <vt:lpstr>find</vt:lpstr>
      <vt:lpstr>PowerPoint Presentation</vt:lpstr>
      <vt:lpstr>delete</vt:lpstr>
      <vt:lpstr>Traversal order</vt:lpstr>
      <vt:lpstr>tries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search trees (tries)</dc:title>
  <dc:creator>Sabrina Chiehyu Au</dc:creator>
  <cp:lastModifiedBy>Darrell Long</cp:lastModifiedBy>
  <cp:revision>44</cp:revision>
  <dcterms:created xsi:type="dcterms:W3CDTF">2020-02-24T17:44:19Z</dcterms:created>
  <dcterms:modified xsi:type="dcterms:W3CDTF">2021-03-04T20:43:38Z</dcterms:modified>
</cp:coreProperties>
</file>